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 Bold" charset="1" panose="00000800000000000000"/>
      <p:regular r:id="rId10"/>
    </p:embeddedFont>
    <p:embeddedFont>
      <p:font typeface="Mont Bold Bold" charset="1" panose="00000A00000000000000"/>
      <p:regular r:id="rId11"/>
    </p:embeddedFont>
    <p:embeddedFont>
      <p:font typeface="Mont Bold Italics" charset="1" panose="00000800000000000000"/>
      <p:regular r:id="rId12"/>
    </p:embeddedFont>
    <p:embeddedFont>
      <p:font typeface="Mont Bold Bold Italics" charset="1" panose="00000A00000000000000"/>
      <p:regular r:id="rId13"/>
    </p:embeddedFont>
    <p:embeddedFont>
      <p:font typeface="Chloe" charset="1" panose="00000000000000000000"/>
      <p:regular r:id="rId14"/>
    </p:embeddedFont>
    <p:embeddedFont>
      <p:font typeface="Argent" charset="1" panose="00000500000000000000"/>
      <p:regular r:id="rId15"/>
    </p:embeddedFont>
    <p:embeddedFont>
      <p:font typeface="Argent Bold" charset="1" panose="00000800000000000000"/>
      <p:regular r:id="rId16"/>
    </p:embeddedFont>
    <p:embeddedFont>
      <p:font typeface="Argent Italics" charset="1" panose="00000500000000000000"/>
      <p:regular r:id="rId17"/>
    </p:embeddedFont>
    <p:embeddedFont>
      <p:font typeface="Argent Bold Italics" charset="1" panose="00000800000000000000"/>
      <p:regular r:id="rId18"/>
    </p:embeddedFont>
    <p:embeddedFont>
      <p:font typeface="Garet" charset="1" panose="00000000000000000000"/>
      <p:regular r:id="rId19"/>
    </p:embeddedFont>
    <p:embeddedFont>
      <p:font typeface="Garet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29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30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3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35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36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37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38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13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VAFe2ejyuaI.mp4" Type="http://schemas.openxmlformats.org/officeDocument/2006/relationships/video"/><Relationship Id="rId12" Target="../media/VAFe2ejyuaI.mp4" Type="http://schemas.microsoft.com/office/2007/relationships/media"/><Relationship Id="rId13" Target="../media/image3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jpeg" Type="http://schemas.openxmlformats.org/officeDocument/2006/relationships/image"/><Relationship Id="rId7" Target="../media/VAFe2fR_vSw.mp4" Type="http://schemas.openxmlformats.org/officeDocument/2006/relationships/video"/><Relationship Id="rId8" Target="../media/VAFe2fR_vSw.mp4" Type="http://schemas.microsoft.com/office/2007/relationships/media"/><Relationship Id="rId9" Target="../media/image24.gif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125" r="0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71877" r="0" b="0"/>
          <a:stretch>
            <a:fillRect/>
          </a:stretch>
        </p:blipFill>
        <p:spPr>
          <a:xfrm flipH="false" flipV="false" rot="0">
            <a:off x="0" y="0"/>
            <a:ext cx="18288000" cy="427301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648474" y="9174289"/>
            <a:ext cx="378832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</a:rPr>
              <a:t>Prof -  MANJUNATH. 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82336" y="9182100"/>
            <a:ext cx="278234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</a:rPr>
              <a:t>Guided by</a:t>
            </a:r>
          </a:p>
          <a:p>
            <a:pPr>
              <a:lnSpc>
                <a:spcPts val="3360"/>
              </a:lnSpc>
            </a:pPr>
          </a:p>
        </p:txBody>
      </p:sp>
      <p:sp>
        <p:nvSpPr>
          <p:cNvPr name="AutoShape 6" id="6"/>
          <p:cNvSpPr/>
          <p:nvPr/>
        </p:nvSpPr>
        <p:spPr>
          <a:xfrm rot="0">
            <a:off x="3811045" y="9391459"/>
            <a:ext cx="883742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811045" y="6465619"/>
            <a:ext cx="1053256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FFBD59"/>
                </a:solidFill>
                <a:latin typeface="Garet"/>
              </a:rPr>
              <a:t>TEAM-04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4554" y="2606278"/>
            <a:ext cx="13267596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hloe"/>
              </a:rPr>
              <a:t>Bi-directional vistor counter using PIR sensor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46484" y="-315874"/>
            <a:ext cx="8178165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6748" r="0" b="0"/>
          <a:stretch>
            <a:fillRect/>
          </a:stretch>
        </p:blipFill>
        <p:spPr>
          <a:xfrm flipH="false" flipV="false" rot="0">
            <a:off x="3009915" y="2691520"/>
            <a:ext cx="13146476" cy="656678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35998" y="1487144"/>
            <a:ext cx="6441201" cy="84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</a:pPr>
            <a:r>
              <a:rPr lang="en-US" sz="5000">
                <a:solidFill>
                  <a:srgbClr val="FFBD59"/>
                </a:solidFill>
                <a:latin typeface="Mont Bold Bold"/>
              </a:rPr>
              <a:t>IMPLEMENTATION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46484" y="-315874"/>
            <a:ext cx="8178165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3739" t="0" r="3115" b="2707"/>
          <a:stretch>
            <a:fillRect/>
          </a:stretch>
        </p:blipFill>
        <p:spPr>
          <a:xfrm flipH="false" flipV="false" rot="0">
            <a:off x="5536693" y="1920746"/>
            <a:ext cx="9142310" cy="805895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93276" y="942975"/>
            <a:ext cx="9866521" cy="84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</a:pPr>
            <a:r>
              <a:rPr lang="en-US" sz="5000">
                <a:solidFill>
                  <a:srgbClr val="FFBD59"/>
                </a:solidFill>
                <a:latin typeface="Mont Bold Bold"/>
              </a:rPr>
              <a:t>STEP 1 : DISPLAY USING LCD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46484" y="-315874"/>
            <a:ext cx="8178165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631681" y="248538"/>
            <a:ext cx="7489636" cy="981974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90480" y="4317032"/>
            <a:ext cx="6441201" cy="84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</a:pPr>
            <a:r>
              <a:rPr lang="en-US" sz="5000">
                <a:solidFill>
                  <a:srgbClr val="FFBD59"/>
                </a:solidFill>
                <a:latin typeface="Mont Bold"/>
              </a:rPr>
              <a:t>FLOWCHART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46484" y="-315874"/>
            <a:ext cx="8178165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4904" t="25337" r="27887" b="9682"/>
          <a:stretch>
            <a:fillRect/>
          </a:stretch>
        </p:blipFill>
        <p:spPr>
          <a:xfrm flipH="false" flipV="false" rot="0">
            <a:off x="2984853" y="2594843"/>
            <a:ext cx="11683022" cy="74644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47600" y="1610742"/>
            <a:ext cx="14557528" cy="84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</a:pPr>
            <a:r>
              <a:rPr lang="en-US" sz="5000">
                <a:solidFill>
                  <a:srgbClr val="FFBD59"/>
                </a:solidFill>
                <a:latin typeface="Mont Bold Bold"/>
              </a:rPr>
              <a:t>STEP 2:  INTERFACING OF STEP 1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rcRect l="0" t="0" r="0" b="0"/>
          <a:stretch>
            <a:fillRect/>
          </a:stretch>
        </p:blipFill>
        <p:spPr>
          <a:xfrm flipH="false" flipV="false" rot="0">
            <a:off x="-10009802" y="507239"/>
            <a:ext cx="18220935" cy="1822093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31116" y="4022445"/>
            <a:ext cx="5772051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</a:p>
          <a:p>
            <a:pPr marL="0" indent="0" lvl="0">
              <a:lnSpc>
                <a:spcPts val="5600"/>
              </a:lnSpc>
            </a:pPr>
            <a:r>
              <a:rPr lang="en-US" sz="5600">
                <a:solidFill>
                  <a:srgbClr val="FFBD59"/>
                </a:solidFill>
                <a:latin typeface="Mont Bold Bold"/>
              </a:rPr>
              <a:t>Advantages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603167" y="833811"/>
            <a:ext cx="5219121" cy="4069379"/>
            <a:chOff x="0" y="0"/>
            <a:chExt cx="1745271" cy="136079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800751" y="2397013"/>
            <a:ext cx="4823953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Mont Bold"/>
              </a:rPr>
              <a:t>Accurate tracking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603167" y="5383810"/>
            <a:ext cx="5219121" cy="4069379"/>
            <a:chOff x="0" y="0"/>
            <a:chExt cx="1745271" cy="136079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732023" y="6408331"/>
            <a:ext cx="4823953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Mont Bold"/>
              </a:rPr>
              <a:t>Improved customer experience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309600" y="833811"/>
            <a:ext cx="5219121" cy="4069379"/>
            <a:chOff x="0" y="0"/>
            <a:chExt cx="1745271" cy="1360798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507184" y="2716100"/>
            <a:ext cx="482395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Mont Bold"/>
              </a:rPr>
              <a:t>Cost effective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309600" y="5383810"/>
            <a:ext cx="5219121" cy="4069379"/>
            <a:chOff x="0" y="0"/>
            <a:chExt cx="1745271" cy="1360798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745271" cy="1360798"/>
            </a:xfrm>
            <a:custGeom>
              <a:avLst/>
              <a:gdLst/>
              <a:ahLst/>
              <a:cxnLst/>
              <a:rect r="r" b="b" t="t" l="l"/>
              <a:pathLst>
                <a:path h="1360798" w="1745271">
                  <a:moveTo>
                    <a:pt x="1620811" y="1360798"/>
                  </a:moveTo>
                  <a:lnTo>
                    <a:pt x="124460" y="1360798"/>
                  </a:lnTo>
                  <a:cubicBezTo>
                    <a:pt x="55880" y="1360798"/>
                    <a:pt x="0" y="1304918"/>
                    <a:pt x="0" y="12363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20811" y="0"/>
                  </a:lnTo>
                  <a:cubicBezTo>
                    <a:pt x="1689391" y="0"/>
                    <a:pt x="1745271" y="55880"/>
                    <a:pt x="1745271" y="124460"/>
                  </a:cubicBezTo>
                  <a:lnTo>
                    <a:pt x="1745271" y="1236338"/>
                  </a:lnTo>
                  <a:cubicBezTo>
                    <a:pt x="1745271" y="1304918"/>
                    <a:pt x="1689391" y="1360798"/>
                    <a:pt x="1620811" y="1360798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507184" y="7046506"/>
            <a:ext cx="482395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Mont Bold"/>
              </a:rPr>
              <a:t>Security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5754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11010">
            <a:off x="2949070" y="7483881"/>
            <a:ext cx="11895464" cy="0"/>
          </a:xfrm>
          <a:prstGeom prst="line">
            <a:avLst/>
          </a:prstGeom>
          <a:ln cap="rnd" w="9525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2235069" y="6910068"/>
            <a:ext cx="1242876" cy="12428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6261932" y="6910068"/>
            <a:ext cx="1242876" cy="124287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10288796" y="6910068"/>
            <a:ext cx="1242876" cy="12428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14315660" y="6910068"/>
            <a:ext cx="1242876" cy="124287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5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199660">
            <a:off x="12456766" y="-7128419"/>
            <a:ext cx="12294563" cy="1218279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90272" y="5416734"/>
            <a:ext cx="4026864" cy="99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6"/>
              </a:lnSpc>
            </a:pPr>
            <a:r>
              <a:rPr lang="en-US" sz="4800">
                <a:solidFill>
                  <a:srgbClr val="FFFFFF"/>
                </a:solidFill>
                <a:latin typeface="Mont Bold"/>
              </a:rPr>
              <a:t>Retail stores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19799" y="1360219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Mont Bold"/>
              </a:rPr>
              <a:t>Applications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47265" y="5416734"/>
            <a:ext cx="2966607" cy="99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6"/>
              </a:lnSpc>
            </a:pPr>
            <a:r>
              <a:rPr lang="en-US" sz="4800">
                <a:solidFill>
                  <a:srgbClr val="FFFFFF"/>
                </a:solidFill>
                <a:latin typeface="Mont Bold"/>
              </a:rPr>
              <a:t>Hospitals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74129" y="5416734"/>
            <a:ext cx="2966607" cy="99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6"/>
              </a:lnSpc>
            </a:pPr>
            <a:r>
              <a:rPr lang="en-US" sz="4800">
                <a:solidFill>
                  <a:srgbClr val="FFFFFF"/>
                </a:solidFill>
                <a:latin typeface="Mont Bold"/>
              </a:rPr>
              <a:t>Museums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00993" y="5416734"/>
            <a:ext cx="2966607" cy="99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6"/>
              </a:lnSpc>
            </a:pPr>
            <a:r>
              <a:rPr lang="en-US" sz="4800">
                <a:solidFill>
                  <a:srgbClr val="FFFFFF"/>
                </a:solidFill>
                <a:latin typeface="Mont Bold"/>
              </a:rPr>
              <a:t>Airports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46484" y="-315874"/>
            <a:ext cx="8178165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2173" r="0" b="2173"/>
          <a:stretch>
            <a:fillRect/>
          </a:stretch>
        </p:blipFill>
        <p:spPr>
          <a:xfrm flipH="false" flipV="false" rot="0">
            <a:off x="5166413" y="4712662"/>
            <a:ext cx="9036430" cy="514579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45813" y="1232237"/>
            <a:ext cx="6441201" cy="84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</a:pPr>
            <a:r>
              <a:rPr lang="en-US" sz="5000">
                <a:solidFill>
                  <a:srgbClr val="FFBD59"/>
                </a:solidFill>
                <a:latin typeface="Mont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8056" y="2310457"/>
            <a:ext cx="15621244" cy="240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As we can conclude ,  Bi - directional visitor counter is a smart technology using IOT. It is an electronic device by implementing that counts the number of people entering and exiting a specific area. This type of counter is commonly used in various applications, such as in retail stores, libraries, museums, and other public spaces. </a:t>
            </a:r>
          </a:p>
          <a:p>
            <a:pPr algn="ctr">
              <a:lnSpc>
                <a:spcPts val="2730"/>
              </a:lnSpc>
            </a:pPr>
          </a:p>
          <a:p>
            <a:pPr algn="ct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Hence this system should be cost-effective, easy to install, and capable of generating real-time data that can be used to optimize crowd management strategies.</a:t>
            </a:r>
          </a:p>
          <a:p>
            <a:pPr algn="ctr">
              <a:lnSpc>
                <a:spcPts val="2730"/>
              </a:lnSpc>
              <a:spcBef>
                <a:spcPct val="0"/>
              </a:spcBef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46484" y="-315874"/>
            <a:ext cx="8178165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69262" y="2265020"/>
            <a:ext cx="11184308" cy="78047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35998" y="1270920"/>
            <a:ext cx="8198244" cy="147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FFBD59"/>
                </a:solidFill>
                <a:latin typeface="Mont Bold Bold"/>
              </a:rPr>
              <a:t>SIMULATION RESULT  1</a:t>
            </a:r>
          </a:p>
          <a:p>
            <a:pPr marL="0" indent="0" lvl="0">
              <a:lnSpc>
                <a:spcPts val="5000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46484" y="-315874"/>
            <a:ext cx="8178165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497482" y="2026026"/>
            <a:ext cx="9293035" cy="784769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35998" y="942975"/>
            <a:ext cx="8253151" cy="147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FFBD59"/>
                </a:solidFill>
                <a:latin typeface="Mont Bold Bold"/>
              </a:rPr>
              <a:t>SIMULATION RESULT  2</a:t>
            </a:r>
          </a:p>
          <a:p>
            <a:pPr marL="0" indent="0" lvl="0">
              <a:lnSpc>
                <a:spcPts val="5000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46484" y="-315874"/>
            <a:ext cx="8178165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278350" y="2649734"/>
            <a:ext cx="10576624" cy="660856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8330" y="1221009"/>
            <a:ext cx="15034238" cy="95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00"/>
              </a:lnSpc>
            </a:pPr>
            <a:r>
              <a:rPr lang="en-US" sz="5600">
                <a:solidFill>
                  <a:srgbClr val="FFBD59"/>
                </a:solidFill>
                <a:latin typeface="Mont Bold Bold"/>
              </a:rPr>
              <a:t>DEMONSTRATION USING TINKER CAD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542324" y="3516007"/>
            <a:ext cx="3545056" cy="4299999"/>
            <a:chOff x="0" y="0"/>
            <a:chExt cx="1157357" cy="140382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69283" y="-285966"/>
            <a:ext cx="8178165" cy="8229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352623" y="3516007"/>
            <a:ext cx="3545056" cy="4299999"/>
            <a:chOff x="0" y="0"/>
            <a:chExt cx="1157357" cy="140382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232276" y="3693000"/>
            <a:ext cx="1785749" cy="178574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2437" r="-12437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91180" y="3693000"/>
            <a:ext cx="1785749" cy="178574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2437" r="-12437" t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725931" y="3516007"/>
            <a:ext cx="3545056" cy="4299999"/>
            <a:chOff x="0" y="0"/>
            <a:chExt cx="1157357" cy="1403823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353703" y="3690501"/>
            <a:ext cx="1785749" cy="1785742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2437" r="-12437" t="0" b="0"/>
              </a:stretch>
            </a:blip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3663751" y="3516007"/>
            <a:ext cx="3545056" cy="4299999"/>
            <a:chOff x="0" y="0"/>
            <a:chExt cx="1157357" cy="1403823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4291523" y="3690501"/>
            <a:ext cx="1785749" cy="1785742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2437" r="-12437" t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319799" y="876300"/>
            <a:ext cx="11648401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Mont Bold Bold"/>
              </a:rPr>
              <a:t>The Team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32276" y="5976249"/>
            <a:ext cx="3310048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4200">
                <a:solidFill>
                  <a:srgbClr val="FFBD59"/>
                </a:solidFill>
                <a:latin typeface="Mont Bold"/>
              </a:rPr>
              <a:t>Uday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55036" y="6906776"/>
            <a:ext cx="278716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</a:rPr>
              <a:t>ECE DEPARTMENT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25358" y="5973750"/>
            <a:ext cx="3310048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4200">
                <a:solidFill>
                  <a:srgbClr val="FFBD59"/>
                </a:solidFill>
                <a:latin typeface="Mont Bold"/>
              </a:rPr>
              <a:t>Nandini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53703" y="5973750"/>
            <a:ext cx="3310048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4200">
                <a:solidFill>
                  <a:srgbClr val="FFBD59"/>
                </a:solidFill>
                <a:latin typeface="Mont Bold"/>
              </a:rPr>
              <a:t>Hasini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91523" y="5973750"/>
            <a:ext cx="3310048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4200">
                <a:solidFill>
                  <a:srgbClr val="FFBD59"/>
                </a:solidFill>
                <a:latin typeface="Mont Bold"/>
              </a:rPr>
              <a:t>Rohith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21271" y="6930947"/>
            <a:ext cx="278716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</a:rPr>
              <a:t>ECE DEPARTMENT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53703" y="6930947"/>
            <a:ext cx="278716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</a:rPr>
              <a:t>ECE DEPARTMENT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71112" y="6930947"/>
            <a:ext cx="278716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40"/>
              </a:lnSpc>
            </a:pPr>
            <a:r>
              <a:rPr lang="en-US" sz="2100" spc="420">
                <a:solidFill>
                  <a:srgbClr val="FFFFFF"/>
                </a:solidFill>
                <a:latin typeface="Garet"/>
              </a:rPr>
              <a:t>ECE DEPARTMENT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125" r="0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71877" r="0" b="0"/>
          <a:stretch>
            <a:fillRect/>
          </a:stretch>
        </p:blipFill>
        <p:spPr>
          <a:xfrm flipH="false" flipV="false" rot="0">
            <a:off x="0" y="0"/>
            <a:ext cx="18288000" cy="427301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10202" y="3395027"/>
            <a:ext cx="13267596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Bold Bold"/>
              </a:rPr>
              <a:t>Thank You !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125" r="0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71877" r="0" b="0"/>
          <a:stretch>
            <a:fillRect/>
          </a:stretch>
        </p:blipFill>
        <p:spPr>
          <a:xfrm flipH="false" flipV="false" rot="0">
            <a:off x="-713799" y="-287129"/>
            <a:ext cx="21826979" cy="5099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2716652" y="2022126"/>
            <a:ext cx="19091238" cy="469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49"/>
              </a:lnSpc>
            </a:pPr>
            <a:r>
              <a:rPr lang="en-US" sz="13791">
                <a:solidFill>
                  <a:srgbClr val="FFBD59"/>
                </a:solidFill>
                <a:latin typeface="Mont Bold Bold"/>
              </a:rPr>
              <a:t>ANY</a:t>
            </a:r>
          </a:p>
          <a:p>
            <a:pPr algn="ctr">
              <a:lnSpc>
                <a:spcPts val="16549"/>
              </a:lnSpc>
            </a:pPr>
            <a:r>
              <a:rPr lang="en-US" sz="13791">
                <a:solidFill>
                  <a:srgbClr val="FFBD59"/>
                </a:solidFill>
                <a:latin typeface="Mont Bold Bold"/>
              </a:rPr>
              <a:t>                          QUERIES ?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0000"/>
          </a:blip>
          <a:srcRect l="34358" t="26604" r="32263" b="26604"/>
          <a:stretch>
            <a:fillRect/>
          </a:stretch>
        </p:blipFill>
        <p:spPr>
          <a:xfrm flipH="false" flipV="false" rot="0">
            <a:off x="1028700" y="1524643"/>
            <a:ext cx="14630400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983154">
            <a:off x="-1830086" y="5906523"/>
            <a:ext cx="9169399" cy="505463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1546752" y="7513380"/>
            <a:ext cx="229372" cy="2293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1546752" y="2617871"/>
            <a:ext cx="229372" cy="2293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1546752" y="3230034"/>
            <a:ext cx="229372" cy="22937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1546752" y="3842196"/>
            <a:ext cx="229372" cy="22937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1546752" y="4454358"/>
            <a:ext cx="229372" cy="22937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1546752" y="5066521"/>
            <a:ext cx="229372" cy="22937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1546752" y="5678683"/>
            <a:ext cx="229372" cy="2293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1546752" y="6290846"/>
            <a:ext cx="229372" cy="22937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765" t="17261" r="17757" b="17261"/>
          <a:stretch>
            <a:fillRect/>
          </a:stretch>
        </p:blipFill>
        <p:spPr>
          <a:xfrm flipH="false" flipV="false" rot="0">
            <a:off x="1546752" y="6903008"/>
            <a:ext cx="229372" cy="22937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70736" y="295947"/>
            <a:ext cx="5876093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7200">
                <a:solidFill>
                  <a:srgbClr val="FFBD59"/>
                </a:solidFill>
                <a:latin typeface="Mont Bold Bold"/>
              </a:rPr>
              <a:t>Contents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5421" y="1840378"/>
            <a:ext cx="251643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799" spc="559">
                <a:solidFill>
                  <a:srgbClr val="FFFFFF"/>
                </a:solidFill>
                <a:latin typeface="Argent"/>
              </a:rPr>
              <a:t> </a:t>
            </a:r>
            <a:r>
              <a:rPr lang="en-US" sz="2799" spc="559">
                <a:solidFill>
                  <a:srgbClr val="FFFFFF"/>
                </a:solidFill>
                <a:latin typeface="Argent"/>
              </a:rPr>
              <a:t>Abstract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4127" y="2523007"/>
            <a:ext cx="315232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799" spc="559">
                <a:solidFill>
                  <a:srgbClr val="FFFFFF"/>
                </a:solidFill>
                <a:latin typeface="Argent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4127" y="3092693"/>
            <a:ext cx="464775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799" spc="559">
                <a:solidFill>
                  <a:srgbClr val="FFFFFF"/>
                </a:solidFill>
                <a:latin typeface="Argent"/>
              </a:rPr>
              <a:t>Problem Statement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04127" y="3704855"/>
            <a:ext cx="383816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799" spc="559">
                <a:solidFill>
                  <a:srgbClr val="FFFFFF"/>
                </a:solidFill>
                <a:latin typeface="Argent"/>
              </a:rPr>
              <a:t>Tools Required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04127" y="4362080"/>
            <a:ext cx="535612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799" spc="559">
                <a:solidFill>
                  <a:srgbClr val="FFFFFF"/>
                </a:solidFill>
                <a:latin typeface="Argent"/>
              </a:rPr>
              <a:t>Proposed Methodology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04127" y="5029843"/>
            <a:ext cx="413964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799" spc="559">
                <a:solidFill>
                  <a:srgbClr val="FFFFFF"/>
                </a:solidFill>
                <a:latin typeface="Argent"/>
              </a:rPr>
              <a:t>Implementation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04127" y="5639443"/>
            <a:ext cx="413964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799" spc="559">
                <a:solidFill>
                  <a:srgbClr val="FFFFFF"/>
                </a:solidFill>
                <a:latin typeface="Argent"/>
              </a:rPr>
              <a:t>Advantages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04127" y="6249043"/>
            <a:ext cx="367218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799" spc="559">
                <a:solidFill>
                  <a:srgbClr val="FFFFFF"/>
                </a:solidFill>
                <a:latin typeface="Argent"/>
              </a:rPr>
              <a:t>Applications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04127" y="6858643"/>
            <a:ext cx="251643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799" spc="559">
                <a:solidFill>
                  <a:srgbClr val="FFFFFF"/>
                </a:solidFill>
                <a:latin typeface="Argent"/>
              </a:rPr>
              <a:t>Conclusion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04127" y="7418516"/>
            <a:ext cx="367218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799" spc="559">
                <a:solidFill>
                  <a:srgbClr val="FFFFFF"/>
                </a:solidFill>
                <a:latin typeface="Argent"/>
              </a:rPr>
              <a:t>Demonstration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14326" y="-367609"/>
            <a:ext cx="8178165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1921" y="3118573"/>
            <a:ext cx="13768962" cy="3964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8639" indent="-324320" lvl="1">
              <a:lnSpc>
                <a:spcPts val="4566"/>
              </a:lnSpc>
              <a:buFont typeface="Arial"/>
              <a:buChar char="•"/>
            </a:pPr>
            <a:r>
              <a:rPr lang="en-US" sz="3004">
                <a:solidFill>
                  <a:srgbClr val="F8F4EB"/>
                </a:solidFill>
                <a:latin typeface="Garet"/>
              </a:rPr>
              <a:t>The main objective of the mini project is to design a bi-directional visitor counter to count the number of people entering and exiting the area.</a:t>
            </a:r>
          </a:p>
          <a:p>
            <a:pPr marL="648639" indent="-324320" lvl="1">
              <a:lnSpc>
                <a:spcPts val="4566"/>
              </a:lnSpc>
              <a:buFont typeface="Arial"/>
              <a:buChar char="•"/>
            </a:pPr>
            <a:r>
              <a:rPr lang="en-US" sz="3004">
                <a:solidFill>
                  <a:srgbClr val="F8F4EB"/>
                </a:solidFill>
                <a:latin typeface="Garet"/>
              </a:rPr>
              <a:t>Making an ideal solution for managing crowd control and improving safety and security.</a:t>
            </a:r>
          </a:p>
          <a:p>
            <a:pPr marL="648639" indent="-324320" lvl="1">
              <a:lnSpc>
                <a:spcPts val="4566"/>
              </a:lnSpc>
              <a:buFont typeface="Arial"/>
              <a:buChar char="•"/>
            </a:pPr>
            <a:r>
              <a:rPr lang="en-US" sz="3004">
                <a:solidFill>
                  <a:srgbClr val="F8F4EB"/>
                </a:solidFill>
                <a:latin typeface="Garet"/>
              </a:rPr>
              <a:t>This project provides an informative and engaging overview of a bi-directional visitor counter using a PIR sensor.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09026" y="6240242"/>
            <a:ext cx="7130003" cy="40467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89609" y="1359482"/>
            <a:ext cx="5484365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Mont Bold"/>
              </a:rPr>
              <a:t>Abstract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14326" y="-367609"/>
            <a:ext cx="8178165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1631" y="3095777"/>
            <a:ext cx="13768962" cy="394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8639" indent="-324320" lvl="1">
              <a:lnSpc>
                <a:spcPts val="5257"/>
              </a:lnSpc>
              <a:buFont typeface="Arial"/>
              <a:buChar char="•"/>
            </a:pPr>
            <a:r>
              <a:rPr lang="en-US" sz="3004">
                <a:solidFill>
                  <a:srgbClr val="F8F4EB"/>
                </a:solidFill>
                <a:latin typeface="Garet"/>
              </a:rPr>
              <a:t>Many times we need to monitor people visiting places like auditorium, hall, room, offices, malls, sports venue, etc. </a:t>
            </a:r>
          </a:p>
          <a:p>
            <a:pPr marL="648639" indent="-324320" lvl="1">
              <a:lnSpc>
                <a:spcPts val="5257"/>
              </a:lnSpc>
              <a:buFont typeface="Arial"/>
              <a:buChar char="•"/>
            </a:pPr>
            <a:r>
              <a:rPr lang="en-US" sz="3004">
                <a:solidFill>
                  <a:srgbClr val="F8F4EB"/>
                </a:solidFill>
                <a:latin typeface="Garet"/>
              </a:rPr>
              <a:t>Making an ideal solution for managing crowd control and improving safety and security.</a:t>
            </a:r>
          </a:p>
          <a:p>
            <a:pPr marL="648639" indent="-324320" lvl="1">
              <a:lnSpc>
                <a:spcPts val="5257"/>
              </a:lnSpc>
              <a:buFont typeface="Arial"/>
              <a:buChar char="•"/>
            </a:pPr>
            <a:r>
              <a:rPr lang="en-US" sz="3004">
                <a:solidFill>
                  <a:srgbClr val="F8F4EB"/>
                </a:solidFill>
                <a:latin typeface="Garet"/>
              </a:rPr>
              <a:t>To avoid this scenario and maintain safety and security we use this bi - directional visitor counter.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125401" y="6597076"/>
            <a:ext cx="4487879" cy="342659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64761" y="1382313"/>
            <a:ext cx="6299078" cy="125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29"/>
              </a:lnSpc>
            </a:pPr>
            <a:r>
              <a:rPr lang="en-US" sz="7429">
                <a:solidFill>
                  <a:srgbClr val="FFBD59"/>
                </a:solidFill>
                <a:latin typeface="Mont Bold Bold"/>
              </a:rPr>
              <a:t>Introduction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764770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rcRect l="0" t="0" r="0" b="0"/>
          <a:stretch>
            <a:fillRect/>
          </a:stretch>
        </p:blipFill>
        <p:spPr>
          <a:xfrm flipH="false" flipV="false" rot="0">
            <a:off x="-6152177" y="2787312"/>
            <a:ext cx="13867858" cy="1386785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9463" y="2889594"/>
            <a:ext cx="5066791" cy="6205538"/>
            <a:chOff x="0" y="0"/>
            <a:chExt cx="829947" cy="10164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26652" y="3806609"/>
            <a:ext cx="1264602" cy="126460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610604" y="2889594"/>
            <a:ext cx="5066791" cy="6205538"/>
            <a:chOff x="0" y="0"/>
            <a:chExt cx="829947" cy="101647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80000"/>
          </a:blip>
          <a:srcRect l="0" t="0" r="0" b="0"/>
          <a:stretch>
            <a:fillRect/>
          </a:stretch>
        </p:blipFill>
        <p:spPr>
          <a:xfrm flipH="false" flipV="false" rot="0">
            <a:off x="13900097" y="-3632307"/>
            <a:ext cx="8775807" cy="8775807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2192509" y="2889594"/>
            <a:ext cx="5066791" cy="6205538"/>
            <a:chOff x="0" y="0"/>
            <a:chExt cx="829947" cy="10164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50923" y="3730772"/>
            <a:ext cx="1264602" cy="126460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93603" y="3730772"/>
            <a:ext cx="1264602" cy="126460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33815" y="5556986"/>
            <a:ext cx="445656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Bold"/>
              </a:rPr>
              <a:t>Crowd Management</a:t>
            </a:r>
            <a:r>
              <a:rPr lang="en-US" sz="4200">
                <a:solidFill>
                  <a:srgbClr val="FFBD59"/>
                </a:solidFill>
                <a:latin typeface="Mont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90571" y="3805497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11699" y="3805497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54379" y="3728186"/>
            <a:ext cx="15430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Mont Bold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3815" y="942975"/>
            <a:ext cx="4991934" cy="78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6"/>
              </a:lnSpc>
              <a:spcBef>
                <a:spcPct val="0"/>
              </a:spcBef>
            </a:pPr>
            <a:r>
              <a:rPr lang="en-US" sz="4618">
                <a:solidFill>
                  <a:srgbClr val="FFBD59"/>
                </a:solidFill>
                <a:latin typeface="Garet Bold"/>
              </a:rPr>
              <a:t>problem solving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6101" y="5556986"/>
            <a:ext cx="445656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Bold"/>
              </a:rPr>
              <a:t>Safety and Security</a:t>
            </a:r>
            <a:r>
              <a:rPr lang="en-US" sz="4200">
                <a:solidFill>
                  <a:srgbClr val="FFBD59"/>
                </a:solidFill>
                <a:latin typeface="Mont 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98387" y="5556986"/>
            <a:ext cx="445656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</a:pPr>
            <a:r>
              <a:rPr lang="en-US" sz="4200">
                <a:solidFill>
                  <a:srgbClr val="FFBD59"/>
                </a:solidFill>
                <a:latin typeface="Mont Bold"/>
              </a:rPr>
              <a:t>Adjusting the temperature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932962" y="3915726"/>
            <a:ext cx="3903889" cy="308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LCD display (16*2)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Arduino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servo motor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PIR sensor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Piezo buzzer </a:t>
            </a:r>
          </a:p>
        </p:txBody>
      </p:sp>
      <p:sp>
        <p:nvSpPr>
          <p:cNvPr name="AutoShape 4" id="4"/>
          <p:cNvSpPr/>
          <p:nvPr/>
        </p:nvSpPr>
        <p:spPr>
          <a:xfrm rot="8255">
            <a:off x="12355416" y="4151070"/>
            <a:ext cx="39665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2355399" y="4988318"/>
            <a:ext cx="3966591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2355399" y="5697219"/>
            <a:ext cx="3966591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8255">
            <a:off x="12355393" y="6397307"/>
            <a:ext cx="396660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2355399" y="7097394"/>
            <a:ext cx="3966591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2111940" y="0"/>
            <a:ext cx="6176060" cy="4114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14442" y="3750068"/>
            <a:ext cx="3903889" cy="240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LED Lights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potentiometer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resistors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Breadboard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028700" y="4264418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1028700" y="4988318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028700" y="5687694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1028700" y="6383019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786087" y="2801444"/>
            <a:ext cx="9942869" cy="571448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6061"/>
          <a:stretch>
            <a:fillRect/>
          </a:stretch>
        </p:blipFill>
        <p:spPr>
          <a:xfrm flipH="false" flipV="false" rot="0">
            <a:off x="5318332" y="2958350"/>
            <a:ext cx="7037044" cy="503133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53176" y="757685"/>
            <a:ext cx="1267978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</a:pPr>
            <a:r>
              <a:rPr lang="en-US" sz="5200">
                <a:solidFill>
                  <a:srgbClr val="FFBD59"/>
                </a:solidFill>
                <a:latin typeface="Mont Bold Bold"/>
              </a:rPr>
              <a:t>TOOLS AND LANGUAGES REQUIRED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14326" y="-367609"/>
            <a:ext cx="8178165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19996" y="2637092"/>
            <a:ext cx="4387237" cy="34275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353852" y="2982929"/>
            <a:ext cx="4564859" cy="2773670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020563" y="2659301"/>
            <a:ext cx="3073230" cy="334501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066385" y="7902550"/>
            <a:ext cx="5019654" cy="1814537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52725" y="7746772"/>
            <a:ext cx="4119301" cy="216263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80885" y="895350"/>
            <a:ext cx="7070103" cy="125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29"/>
              </a:lnSpc>
            </a:pPr>
            <a:r>
              <a:rPr lang="en-US" sz="7429">
                <a:solidFill>
                  <a:srgbClr val="FFBD59"/>
                </a:solidFill>
                <a:latin typeface="Mont Bold"/>
              </a:rPr>
              <a:t>How it works ?</a:t>
            </a:r>
          </a:p>
        </p:txBody>
      </p:sp>
      <p:sp>
        <p:nvSpPr>
          <p:cNvPr name="AutoShape 10" id="10"/>
          <p:cNvSpPr/>
          <p:nvPr/>
        </p:nvSpPr>
        <p:spPr>
          <a:xfrm rot="42023">
            <a:off x="4807175" y="4341260"/>
            <a:ext cx="1546735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5463">
            <a:off x="10918934" y="4308031"/>
            <a:ext cx="2101640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5365530">
            <a:off x="13617529" y="6934382"/>
            <a:ext cx="1898331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0790755">
            <a:off x="5272014" y="8799903"/>
            <a:ext cx="6794383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5400000">
            <a:off x="1772539" y="6886646"/>
            <a:ext cx="1682151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2027185" y="3798926"/>
            <a:ext cx="2441979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1833667" y="6104342"/>
            <a:ext cx="302931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2027185" y="7428267"/>
            <a:ext cx="133056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546484" y="-315874"/>
            <a:ext cx="8178165" cy="822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55804" y="2629413"/>
            <a:ext cx="613360" cy="61336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14758" y="7624482"/>
            <a:ext cx="613360" cy="61336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7143" y="6123392"/>
            <a:ext cx="613360" cy="61336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5400000">
            <a:off x="5669071" y="3644561"/>
            <a:ext cx="6949859" cy="491956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762833" y="3459836"/>
            <a:ext cx="244197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SERVO MOTOR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48174" y="5759537"/>
            <a:ext cx="244197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LCD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86487" y="7260627"/>
            <a:ext cx="244197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PIR Sensor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1460" y="1130244"/>
            <a:ext cx="9351303" cy="84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00"/>
              </a:lnSpc>
            </a:pPr>
            <a:r>
              <a:rPr lang="en-US" sz="5000">
                <a:solidFill>
                  <a:srgbClr val="FFBD59"/>
                </a:solidFill>
                <a:latin typeface="Mont Bold Bold"/>
              </a:rPr>
              <a:t>PROPOSED  METHODOLOGY 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3207793" y="6736752"/>
            <a:ext cx="302931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94433" y="5788112"/>
            <a:ext cx="613360" cy="61336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725016" y="6094817"/>
            <a:ext cx="244197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Peizo buzzer</a:t>
            </a:r>
          </a:p>
        </p:txBody>
      </p:sp>
      <p:sp>
        <p:nvSpPr>
          <p:cNvPr name="AutoShape 18" id="18"/>
          <p:cNvSpPr/>
          <p:nvPr/>
        </p:nvSpPr>
        <p:spPr>
          <a:xfrm rot="-5400000">
            <a:off x="12027185" y="8769697"/>
            <a:ext cx="133056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14758" y="8965912"/>
            <a:ext cx="613360" cy="61336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586487" y="8602057"/>
            <a:ext cx="244197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PIR Sensor 2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755245" y="248538"/>
            <a:ext cx="1390724" cy="1560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DAFe1cc1W8E</dc:identifier>
  <dcterms:modified xsi:type="dcterms:W3CDTF">2011-08-01T06:04:30Z</dcterms:modified>
  <cp:revision>1</cp:revision>
  <dc:title>Pitch Deck</dc:title>
</cp:coreProperties>
</file>